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7" r:id="rId10"/>
    <p:sldId id="265" r:id="rId11"/>
    <p:sldId id="268" r:id="rId12"/>
    <p:sldId id="266" r:id="rId13"/>
    <p:sldId id="269" r:id="rId14"/>
    <p:sldId id="276" r:id="rId15"/>
    <p:sldId id="280" r:id="rId16"/>
    <p:sldId id="277" r:id="rId17"/>
    <p:sldId id="271" r:id="rId18"/>
    <p:sldId id="273" r:id="rId19"/>
    <p:sldId id="274" r:id="rId20"/>
    <p:sldId id="275" r:id="rId21"/>
    <p:sldId id="279" r:id="rId22"/>
    <p:sldId id="278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1"/>
    <p:restoredTop sz="94474"/>
  </p:normalViewPr>
  <p:slideViewPr>
    <p:cSldViewPr snapToGrid="0" snapToObjects="1">
      <p:cViewPr varScale="1">
        <p:scale>
          <a:sx n="73" d="100"/>
          <a:sy n="73" d="100"/>
        </p:scale>
        <p:origin x="224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241E6-AE3F-0B43-823A-1C499FB80F01}" type="datetimeFigureOut">
              <a:rPr lang="en-US" smtClean="0"/>
              <a:t>5/3/19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431E0-3864-AC48-B8A3-93F889CA0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24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431E0-3864-AC48-B8A3-93F889CA0A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57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431E0-3864-AC48-B8A3-93F889CA0A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74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431E0-3864-AC48-B8A3-93F889CA0A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55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431E0-3864-AC48-B8A3-93F889CA0A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55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431E0-3864-AC48-B8A3-93F889CA0A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6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431E0-3864-AC48-B8A3-93F889CA0A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53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431E0-3864-AC48-B8A3-93F889CA0A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82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431E0-3864-AC48-B8A3-93F889CA0A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93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431E0-3864-AC48-B8A3-93F889CA0A0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92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2453-F0BE-1540-A740-C2D356DBA220}" type="datetimeFigureOut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C511-2DEF-C247-8EF4-5AEACD51E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64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2453-F0BE-1540-A740-C2D356DBA220}" type="datetimeFigureOut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C511-2DEF-C247-8EF4-5AEACD51E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22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2453-F0BE-1540-A740-C2D356DBA220}" type="datetimeFigureOut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C511-2DEF-C247-8EF4-5AEACD51E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1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2453-F0BE-1540-A740-C2D356DBA220}" type="datetimeFigureOut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C511-2DEF-C247-8EF4-5AEACD51E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5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2453-F0BE-1540-A740-C2D356DBA220}" type="datetimeFigureOut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C511-2DEF-C247-8EF4-5AEACD51E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58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2453-F0BE-1540-A740-C2D356DBA220}" type="datetimeFigureOut">
              <a:rPr lang="en-US" smtClean="0"/>
              <a:t>5/3/19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C511-2DEF-C247-8EF4-5AEACD51E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6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2453-F0BE-1540-A740-C2D356DBA220}" type="datetimeFigureOut">
              <a:rPr lang="en-US" smtClean="0"/>
              <a:t>5/3/19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C511-2DEF-C247-8EF4-5AEACD51E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26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2453-F0BE-1540-A740-C2D356DBA220}" type="datetimeFigureOut">
              <a:rPr lang="en-US" smtClean="0"/>
              <a:t>5/3/19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C511-2DEF-C247-8EF4-5AEACD51E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54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2453-F0BE-1540-A740-C2D356DBA220}" type="datetimeFigureOut">
              <a:rPr lang="en-US" smtClean="0"/>
              <a:t>5/3/19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C511-2DEF-C247-8EF4-5AEACD51E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9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2453-F0BE-1540-A740-C2D356DBA220}" type="datetimeFigureOut">
              <a:rPr lang="en-US" smtClean="0"/>
              <a:t>5/3/19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C511-2DEF-C247-8EF4-5AEACD51E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4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2453-F0BE-1540-A740-C2D356DBA220}" type="datetimeFigureOut">
              <a:rPr lang="en-US" smtClean="0"/>
              <a:t>5/3/19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C511-2DEF-C247-8EF4-5AEACD51E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72453-F0BE-1540-A740-C2D356DBA220}" type="datetimeFigureOut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9C511-2DEF-C247-8EF4-5AEACD51E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3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DFN4IBZ3r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Specific Resistance to Infection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11 </a:t>
            </a:r>
          </a:p>
        </p:txBody>
      </p:sp>
    </p:spTree>
    <p:extLst>
      <p:ext uri="{BB962C8B-B14F-4D97-AF65-F5344CB8AC3E}">
        <p14:creationId xmlns:p14="http://schemas.microsoft.com/office/powerpoint/2010/main" val="1747168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04" y="365125"/>
            <a:ext cx="3995530" cy="6302473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225977"/>
            <a:ext cx="10515600" cy="1325563"/>
          </a:xfrm>
        </p:spPr>
        <p:txBody>
          <a:bodyPr/>
          <a:lstStyle/>
          <a:p>
            <a:r>
              <a:rPr lang="en-US" b="1" dirty="0"/>
              <a:t>Antibody-mediated immunity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1878" y="1551541"/>
            <a:ext cx="716942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B-cells are sensitized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2"/>
                </a:solidFill>
              </a:rPr>
              <a:t>Enlarge and divide </a:t>
            </a:r>
            <a:r>
              <a:rPr lang="en-US" sz="2400" dirty="0"/>
              <a:t>into a group of cells called </a:t>
            </a:r>
            <a:r>
              <a:rPr lang="en-US" sz="2400" b="1" dirty="0">
                <a:solidFill>
                  <a:schemeClr val="accent6"/>
                </a:solidFill>
              </a:rPr>
              <a:t>clones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Most of clones become </a:t>
            </a:r>
            <a:r>
              <a:rPr lang="en-US" sz="2400" u="sng" dirty="0"/>
              <a:t>antibody-secreting</a:t>
            </a:r>
            <a:r>
              <a:rPr lang="en-US" sz="2400" dirty="0"/>
              <a:t> </a:t>
            </a:r>
            <a:r>
              <a:rPr lang="en-US" sz="2400" b="1" dirty="0">
                <a:solidFill>
                  <a:schemeClr val="accent6"/>
                </a:solidFill>
              </a:rPr>
              <a:t>plasma cells</a:t>
            </a:r>
            <a:r>
              <a:rPr lang="en-US" sz="2400" dirty="0"/>
              <a:t>, the rest become </a:t>
            </a:r>
            <a:r>
              <a:rPr lang="en-US" sz="2400" b="1" dirty="0">
                <a:solidFill>
                  <a:schemeClr val="accent6"/>
                </a:solidFill>
              </a:rPr>
              <a:t>memory cells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Antibodies </a:t>
            </a:r>
            <a:r>
              <a:rPr lang="en-US" sz="2400" dirty="0">
                <a:solidFill>
                  <a:schemeClr val="accent2"/>
                </a:solidFill>
              </a:rPr>
              <a:t>circulate</a:t>
            </a:r>
            <a:r>
              <a:rPr lang="en-US" sz="2400" dirty="0"/>
              <a:t> in the </a:t>
            </a:r>
            <a:r>
              <a:rPr lang="en-US" sz="2400" dirty="0">
                <a:solidFill>
                  <a:schemeClr val="accent2"/>
                </a:solidFill>
              </a:rPr>
              <a:t>blood, lymph and extracellular fluid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Memory cells </a:t>
            </a:r>
            <a:r>
              <a:rPr lang="en-US" sz="2400" b="1" dirty="0">
                <a:solidFill>
                  <a:schemeClr val="accent6"/>
                </a:solidFill>
              </a:rPr>
              <a:t>spread</a:t>
            </a:r>
            <a:r>
              <a:rPr lang="en-US" sz="2400" dirty="0"/>
              <a:t> to all body tissues, so that a </a:t>
            </a:r>
            <a:r>
              <a:rPr lang="en-US" sz="2400" b="1" dirty="0">
                <a:solidFill>
                  <a:schemeClr val="accent6"/>
                </a:solidFill>
              </a:rPr>
              <a:t>rapid response</a:t>
            </a:r>
            <a:r>
              <a:rPr lang="en-US" sz="2400" dirty="0"/>
              <a:t> can occur should the antigen enter the body again 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719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50" y="-3966"/>
            <a:ext cx="8434499" cy="6861966"/>
          </a:xfrm>
        </p:spPr>
      </p:pic>
    </p:spTree>
    <p:extLst>
      <p:ext uri="{BB962C8B-B14F-4D97-AF65-F5344CB8AC3E}">
        <p14:creationId xmlns:p14="http://schemas.microsoft.com/office/powerpoint/2010/main" val="1127307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444" y="245856"/>
            <a:ext cx="10515600" cy="1325563"/>
          </a:xfrm>
        </p:spPr>
        <p:txBody>
          <a:bodyPr/>
          <a:lstStyle/>
          <a:p>
            <a:r>
              <a:rPr lang="en-US" b="1" dirty="0"/>
              <a:t>How do antibodies work?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4" y="1268219"/>
            <a:ext cx="8154505" cy="5589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22749" y="2593782"/>
            <a:ext cx="33947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u="sng" dirty="0">
                <a:solidFill>
                  <a:schemeClr val="accent2"/>
                </a:solidFill>
              </a:rPr>
              <a:t>*Before </a:t>
            </a:r>
            <a:r>
              <a:rPr lang="en-US" sz="2400" dirty="0"/>
              <a:t>bacteria, toxins and viruses enter the body’s cell; also red blood cells from a </a:t>
            </a:r>
            <a:r>
              <a:rPr lang="en-US" sz="2400" b="1" dirty="0">
                <a:solidFill>
                  <a:schemeClr val="accent6"/>
                </a:solidFill>
              </a:rPr>
              <a:t>different blood group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dirty="0"/>
              <a:t>that the person </a:t>
            </a:r>
          </a:p>
        </p:txBody>
      </p:sp>
    </p:spTree>
    <p:extLst>
      <p:ext uri="{BB962C8B-B14F-4D97-AF65-F5344CB8AC3E}">
        <p14:creationId xmlns:p14="http://schemas.microsoft.com/office/powerpoint/2010/main" val="330869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974" y="153971"/>
            <a:ext cx="10515600" cy="1325563"/>
          </a:xfrm>
        </p:spPr>
        <p:txBody>
          <a:bodyPr/>
          <a:lstStyle/>
          <a:p>
            <a:r>
              <a:rPr lang="en-US" dirty="0"/>
              <a:t>Primary vs. Secondary Response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14"/>
          <a:stretch/>
        </p:blipFill>
        <p:spPr>
          <a:xfrm>
            <a:off x="660262" y="1276481"/>
            <a:ext cx="5581512" cy="5164075"/>
          </a:xfrm>
        </p:spPr>
      </p:pic>
      <p:sp>
        <p:nvSpPr>
          <p:cNvPr id="5" name="TextBox 4"/>
          <p:cNvSpPr txBox="1"/>
          <p:nvPr/>
        </p:nvSpPr>
        <p:spPr>
          <a:xfrm>
            <a:off x="6241774" y="1479534"/>
            <a:ext cx="54267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Primary response </a:t>
            </a:r>
          </a:p>
          <a:p>
            <a:r>
              <a:rPr lang="en-US" sz="2400" dirty="0"/>
              <a:t>First exposure to an antigen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Slow response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B-cells to multiply and differentiate into plasma cells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Taking several days to build up large amounts of antibodies 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3001617" y="1669774"/>
            <a:ext cx="2882348" cy="3717235"/>
          </a:xfrm>
          <a:prstGeom prst="roundRect">
            <a:avLst/>
          </a:prstGeom>
          <a:solidFill>
            <a:srgbClr val="FFC000">
              <a:alpha val="31000"/>
            </a:srgb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1774" y="4448703"/>
            <a:ext cx="4790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</a:rPr>
              <a:t>What allows this rapid response to occur? </a:t>
            </a:r>
          </a:p>
        </p:txBody>
      </p:sp>
    </p:spTree>
    <p:extLst>
      <p:ext uri="{BB962C8B-B14F-4D97-AF65-F5344CB8AC3E}">
        <p14:creationId xmlns:p14="http://schemas.microsoft.com/office/powerpoint/2010/main" val="123210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 your knowledge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56348"/>
            <a:ext cx="10515599" cy="251777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i="1" dirty="0"/>
              <a:t>Why do people tend to get fewer colds as they get older?</a:t>
            </a:r>
          </a:p>
          <a:p>
            <a:pPr marL="0" indent="0" algn="ctr">
              <a:buNone/>
            </a:pPr>
            <a:endParaRPr lang="en-US" sz="3200" i="1" dirty="0"/>
          </a:p>
          <a:p>
            <a:pPr marL="0" indent="0" algn="ctr">
              <a:buNone/>
            </a:pPr>
            <a:r>
              <a:rPr lang="en-US" sz="3200" i="1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843" y="2910635"/>
            <a:ext cx="4840314" cy="363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79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0992-F3C8-C94F-B09E-FB41E92C1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Why do people tend to get fewer colds as they get older?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F92C8-B2AB-D645-911F-328EF970F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Each time they are exposed to a disease, their immune system will activate a certain number of B-cells</a:t>
            </a:r>
          </a:p>
          <a:p>
            <a:r>
              <a:rPr lang="en-AU" dirty="0"/>
              <a:t>These cells will multiply and some will produce antibodies. </a:t>
            </a:r>
          </a:p>
          <a:p>
            <a:r>
              <a:rPr lang="en-AU" dirty="0"/>
              <a:t>Others will become memory cells. Memory cells can last for decades in a person’s body and are able to produce the necessary antibody when exposure to the micro-organism occurs again. </a:t>
            </a:r>
          </a:p>
          <a:p>
            <a:r>
              <a:rPr lang="en-AU" dirty="0"/>
              <a:t>Each time a person gets a cold they will become immune to the particular strain of the virus that causes the cold. </a:t>
            </a:r>
            <a:br>
              <a:rPr lang="en-AU" dirty="0"/>
            </a:br>
            <a:r>
              <a:rPr lang="en-AU" dirty="0"/>
              <a:t>With age, a person will have a greater variety of memory cells and be in a better position to ward off infection.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1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Apply your 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154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Typhoid is caused by a bacillus. To make a positive diagnosis of typhoid a sample of the patients blood is taken and mixed with typhoid bacilli. If the bacilli agglutinate (clump together), the patient has typhoid. 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lphaLcParenR"/>
            </a:pPr>
            <a:r>
              <a:rPr lang="en-US" dirty="0"/>
              <a:t>Why is this a positive diagnosis for the disease? </a:t>
            </a:r>
          </a:p>
          <a:p>
            <a:pPr marL="514350" indent="-514350">
              <a:buAutoNum type="alphaLcParenR"/>
            </a:pPr>
            <a:r>
              <a:rPr lang="en-US" dirty="0"/>
              <a:t>Could the person be suffering from some other disease?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31195"/>
            <a:ext cx="3670300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609" t="35756" r="17261" b="31941"/>
          <a:stretch/>
        </p:blipFill>
        <p:spPr>
          <a:xfrm>
            <a:off x="4916555" y="4431195"/>
            <a:ext cx="6718853" cy="218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20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Cell-mediated immunity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975574" cy="43513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Provides resistance to the </a:t>
            </a:r>
            <a:r>
              <a:rPr lang="en-US" b="1" dirty="0">
                <a:solidFill>
                  <a:schemeClr val="accent6"/>
                </a:solidFill>
              </a:rPr>
              <a:t>intracellular phase </a:t>
            </a:r>
            <a:r>
              <a:rPr lang="en-US" dirty="0"/>
              <a:t>of bacterial and viral infections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(i.e. once the pathogen has infected cells)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783" t="2001" r="9021"/>
          <a:stretch/>
        </p:blipFill>
        <p:spPr>
          <a:xfrm>
            <a:off x="1272209" y="3332748"/>
            <a:ext cx="5108713" cy="3228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0948" y="3332748"/>
            <a:ext cx="44328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Legionnaire’s disease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Bacterial infection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Taken up by macrophages - where they successfully multiply and destroy the macrophage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Bacteria is released, to infect more macrophages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562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45" y="1116566"/>
            <a:ext cx="8324409" cy="5741434"/>
          </a:xfrm>
        </p:spPr>
      </p:pic>
      <p:sp>
        <p:nvSpPr>
          <p:cNvPr id="6" name="Oval 5"/>
          <p:cNvSpPr/>
          <p:nvPr/>
        </p:nvSpPr>
        <p:spPr>
          <a:xfrm>
            <a:off x="5876511" y="3987283"/>
            <a:ext cx="1220027" cy="1092388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474227" y="761593"/>
            <a:ext cx="4572000" cy="3035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Involved in: </a:t>
            </a:r>
          </a:p>
          <a:p>
            <a:r>
              <a:rPr lang="en-US" dirty="0"/>
              <a:t>Providing resistance to </a:t>
            </a:r>
            <a:r>
              <a:rPr lang="en-US" dirty="0">
                <a:solidFill>
                  <a:schemeClr val="accent6"/>
                </a:solidFill>
              </a:rPr>
              <a:t>fungi </a:t>
            </a:r>
            <a:r>
              <a:rPr lang="en-US" dirty="0"/>
              <a:t>and </a:t>
            </a:r>
            <a:r>
              <a:rPr lang="en-US" dirty="0">
                <a:solidFill>
                  <a:schemeClr val="accent6"/>
                </a:solidFill>
              </a:rPr>
              <a:t>parasites</a:t>
            </a:r>
          </a:p>
          <a:p>
            <a:r>
              <a:rPr lang="en-US" dirty="0">
                <a:solidFill>
                  <a:schemeClr val="accent6"/>
                </a:solidFill>
              </a:rPr>
              <a:t>Rejection</a:t>
            </a:r>
            <a:r>
              <a:rPr lang="en-US" dirty="0"/>
              <a:t> of </a:t>
            </a:r>
            <a:r>
              <a:rPr lang="en-US" dirty="0">
                <a:solidFill>
                  <a:schemeClr val="accent6"/>
                </a:solidFill>
              </a:rPr>
              <a:t>transplanted</a:t>
            </a:r>
            <a:r>
              <a:rPr lang="en-US" dirty="0"/>
              <a:t> tissue</a:t>
            </a:r>
          </a:p>
          <a:p>
            <a:r>
              <a:rPr lang="en-US" dirty="0">
                <a:solidFill>
                  <a:schemeClr val="accent6"/>
                </a:solidFill>
              </a:rPr>
              <a:t>Cancer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cells </a:t>
            </a:r>
          </a:p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20757" y="18846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Cell-mediated immunity</a:t>
            </a:r>
          </a:p>
        </p:txBody>
      </p:sp>
    </p:spTree>
    <p:extLst>
      <p:ext uri="{BB962C8B-B14F-4D97-AF65-F5344CB8AC3E}">
        <p14:creationId xmlns:p14="http://schemas.microsoft.com/office/powerpoint/2010/main" val="127596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 b="1" dirty="0"/>
              <a:t>Cell-mediated immunity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25887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T-cell presented with the antigen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T-cell can now be programmed for that particular antigen, and thus, </a:t>
            </a:r>
            <a:r>
              <a:rPr lang="en-US" b="1" dirty="0">
                <a:solidFill>
                  <a:schemeClr val="accent6"/>
                </a:solidFill>
              </a:rPr>
              <a:t>sensitised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04" y="-734"/>
            <a:ext cx="4727161" cy="685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18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White blood cells (leukocytes)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Lymphocytes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Produced in the </a:t>
            </a:r>
            <a:r>
              <a:rPr lang="en-US" dirty="0">
                <a:solidFill>
                  <a:schemeClr val="accent1"/>
                </a:solidFill>
              </a:rPr>
              <a:t>bone marrow</a:t>
            </a:r>
            <a:r>
              <a:rPr lang="en-US" dirty="0"/>
              <a:t> &amp; </a:t>
            </a:r>
            <a:r>
              <a:rPr lang="en-US" dirty="0">
                <a:solidFill>
                  <a:schemeClr val="accent1"/>
                </a:solidFill>
              </a:rPr>
              <a:t>lymphoid tissue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Roam </a:t>
            </a:r>
            <a:r>
              <a:rPr lang="en-US" dirty="0">
                <a:solidFill>
                  <a:schemeClr val="accent1"/>
                </a:solidFill>
              </a:rPr>
              <a:t>throughout</a:t>
            </a:r>
            <a:r>
              <a:rPr lang="en-US" dirty="0"/>
              <a:t> the body – i.e. through tissue, blood, lymph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Macrophages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Involved in both specific and non-specific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Non-specific – engulfing pathogens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Specific – </a:t>
            </a:r>
            <a:r>
              <a:rPr lang="en-US" dirty="0">
                <a:solidFill>
                  <a:schemeClr val="accent1"/>
                </a:solidFill>
              </a:rPr>
              <a:t>alerting immune system </a:t>
            </a:r>
            <a:r>
              <a:rPr lang="en-US" dirty="0"/>
              <a:t>to the presence of foreign material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Phagocytic</a:t>
            </a:r>
          </a:p>
        </p:txBody>
      </p:sp>
    </p:spTree>
    <p:extLst>
      <p:ext uri="{BB962C8B-B14F-4D97-AF65-F5344CB8AC3E}">
        <p14:creationId xmlns:p14="http://schemas.microsoft.com/office/powerpoint/2010/main" val="187583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Cell-mediated immunity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530626"/>
            <a:ext cx="8266042" cy="5128591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accent6"/>
                </a:solidFill>
              </a:rPr>
              <a:t>Killer T-cells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accent2"/>
                </a:solidFill>
              </a:rPr>
              <a:t>Migrate</a:t>
            </a:r>
            <a:r>
              <a:rPr lang="en-US" dirty="0"/>
              <a:t> to site of infection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accent2"/>
                </a:solidFill>
              </a:rPr>
              <a:t>Attach </a:t>
            </a:r>
            <a:r>
              <a:rPr lang="en-US" dirty="0"/>
              <a:t>to invading cells &amp; </a:t>
            </a:r>
            <a:r>
              <a:rPr lang="en-US" dirty="0">
                <a:solidFill>
                  <a:schemeClr val="accent2"/>
                </a:solidFill>
              </a:rPr>
              <a:t>secrete</a:t>
            </a:r>
            <a:r>
              <a:rPr lang="en-US" dirty="0"/>
              <a:t> substance that will destroy the antigen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accent6"/>
                </a:solidFill>
              </a:rPr>
              <a:t>Helper T-cells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accent2"/>
                </a:solidFill>
              </a:rPr>
              <a:t>Secrete</a:t>
            </a:r>
            <a:r>
              <a:rPr lang="en-US" dirty="0"/>
              <a:t> a number of substances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accent2"/>
                </a:solidFill>
              </a:rPr>
              <a:t>Sensitise lymphocytes </a:t>
            </a:r>
            <a:r>
              <a:rPr lang="en-US" dirty="0"/>
              <a:t>at site of infection = intensify immune response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accent2"/>
                </a:solidFill>
              </a:rPr>
              <a:t>Attract</a:t>
            </a:r>
            <a:r>
              <a:rPr lang="en-US" dirty="0"/>
              <a:t> macrophages 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↑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phagocytic activity</a:t>
            </a:r>
            <a:r>
              <a:rPr lang="en-US" dirty="0"/>
              <a:t> of macrophages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6"/>
                </a:solidFill>
              </a:rPr>
              <a:t>Suppressor T-cells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Slows down immune response </a:t>
            </a:r>
            <a:r>
              <a:rPr lang="en-US" dirty="0">
                <a:solidFill>
                  <a:schemeClr val="accent2"/>
                </a:solidFill>
              </a:rPr>
              <a:t>after</a:t>
            </a:r>
            <a:r>
              <a:rPr lang="en-US" dirty="0"/>
              <a:t> infection is dealt with successfully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Release substances that </a:t>
            </a:r>
            <a:r>
              <a:rPr lang="en-US" dirty="0">
                <a:solidFill>
                  <a:schemeClr val="accent2"/>
                </a:solidFill>
              </a:rPr>
              <a:t>inhibit</a:t>
            </a:r>
            <a:r>
              <a:rPr lang="en-US" dirty="0"/>
              <a:t> T- and B-cell activity </a:t>
            </a:r>
          </a:p>
        </p:txBody>
      </p:sp>
    </p:spTree>
    <p:extLst>
      <p:ext uri="{BB962C8B-B14F-4D97-AF65-F5344CB8AC3E}">
        <p14:creationId xmlns:p14="http://schemas.microsoft.com/office/powerpoint/2010/main" val="660154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408FEB-3914-504D-ACDF-0BC15B88F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0594"/>
            <a:ext cx="12192000" cy="6045786"/>
          </a:xfrm>
        </p:spPr>
      </p:pic>
    </p:spTree>
    <p:extLst>
      <p:ext uri="{BB962C8B-B14F-4D97-AF65-F5344CB8AC3E}">
        <p14:creationId xmlns:p14="http://schemas.microsoft.com/office/powerpoint/2010/main" val="3235017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7A6DE-F383-824E-8D4E-736CD28F4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Relate these pictures to content you we have just covered!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C5DC4A-0FD2-2B4A-B50A-FB05F58B0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77" t="22625" r="20277" b="25908"/>
          <a:stretch/>
        </p:blipFill>
        <p:spPr>
          <a:xfrm>
            <a:off x="193433" y="1709519"/>
            <a:ext cx="3022201" cy="2564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C3FE66-8106-9D44-BA04-1DFD7CD408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46" t="15091" r="7261" b="19269"/>
          <a:stretch/>
        </p:blipFill>
        <p:spPr>
          <a:xfrm>
            <a:off x="3215634" y="1785406"/>
            <a:ext cx="3022202" cy="2511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1FFDE2-B73A-F74A-A68C-60395FB72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942" y="1785406"/>
            <a:ext cx="4112657" cy="230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60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Immune system Part 2: Crash course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https://www.youtube.com/watch?v=2DFN4IBZ3rI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541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difference between </a:t>
            </a:r>
            <a:r>
              <a:rPr lang="en-US" b="1" dirty="0">
                <a:solidFill>
                  <a:srgbClr val="0070C0"/>
                </a:solidFill>
              </a:rPr>
              <a:t>leukocytes</a:t>
            </a:r>
            <a:r>
              <a:rPr lang="en-US" b="1" dirty="0"/>
              <a:t> and </a:t>
            </a:r>
            <a:r>
              <a:rPr lang="en-US" b="1" dirty="0">
                <a:solidFill>
                  <a:srgbClr val="0070C0"/>
                </a:solidFill>
              </a:rPr>
              <a:t>lymphocytes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3596"/>
            <a:ext cx="5170714" cy="29423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Leukocytes = white blood cell (any)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Lymphocyte is a </a:t>
            </a:r>
            <a:r>
              <a:rPr lang="en-US" dirty="0">
                <a:solidFill>
                  <a:srgbClr val="0070C0"/>
                </a:solidFill>
              </a:rPr>
              <a:t>subtype</a:t>
            </a:r>
            <a:r>
              <a:rPr lang="en-US" dirty="0"/>
              <a:t> of white blood cells. Therefore, lymphocytes are a type of leukocyte.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486" b="4735"/>
          <a:stretch/>
        </p:blipFill>
        <p:spPr>
          <a:xfrm>
            <a:off x="6645728" y="1923596"/>
            <a:ext cx="5546271" cy="4237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1314" y="4718957"/>
            <a:ext cx="3820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800" b="1" dirty="0">
                <a:solidFill>
                  <a:schemeClr val="accent1"/>
                </a:solidFill>
              </a:rPr>
              <a:t>True or false </a:t>
            </a:r>
            <a:br>
              <a:rPr lang="en-US" sz="2800" dirty="0"/>
            </a:br>
            <a:r>
              <a:rPr lang="en-US" sz="2800" dirty="0"/>
              <a:t>Macrophages are a type of leukocyte. </a:t>
            </a:r>
          </a:p>
          <a:p>
            <a:pPr lvl="0"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444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True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86" y="648419"/>
            <a:ext cx="8795657" cy="6066459"/>
          </a:xfrm>
        </p:spPr>
      </p:pic>
      <p:sp>
        <p:nvSpPr>
          <p:cNvPr id="5" name="Oval 4"/>
          <p:cNvSpPr/>
          <p:nvPr/>
        </p:nvSpPr>
        <p:spPr>
          <a:xfrm>
            <a:off x="5663292" y="3351241"/>
            <a:ext cx="865415" cy="94705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383235" y="5392264"/>
            <a:ext cx="1401536" cy="132261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2749" y="2751076"/>
            <a:ext cx="2955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Non-specific resistance to infection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8200" y="1597407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Everything in this diagram is type of leukocyte</a:t>
            </a:r>
          </a:p>
        </p:txBody>
      </p:sp>
      <p:sp>
        <p:nvSpPr>
          <p:cNvPr id="12" name="Oval 11"/>
          <p:cNvSpPr/>
          <p:nvPr/>
        </p:nvSpPr>
        <p:spPr>
          <a:xfrm>
            <a:off x="9519558" y="3082008"/>
            <a:ext cx="2400299" cy="2897546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82749" y="4779225"/>
            <a:ext cx="1846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Specific Resistance to infection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DDDF384-8094-E845-8E0E-52DF9AA72F23}"/>
              </a:ext>
            </a:extLst>
          </p:cNvPr>
          <p:cNvSpPr/>
          <p:nvPr/>
        </p:nvSpPr>
        <p:spPr>
          <a:xfrm>
            <a:off x="7177767" y="5183332"/>
            <a:ext cx="1812472" cy="1740478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9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67545" y="1907177"/>
            <a:ext cx="2403566" cy="111034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Humoral </a:t>
            </a:r>
          </a:p>
          <a:p>
            <a:pPr algn="ctr"/>
            <a:r>
              <a:rPr lang="en-US" dirty="0"/>
              <a:t>or</a:t>
            </a:r>
          </a:p>
          <a:p>
            <a:pPr algn="ctr"/>
            <a:r>
              <a:rPr lang="en-US" dirty="0"/>
              <a:t>Antibody-mediated response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977052" y="1805941"/>
            <a:ext cx="2403566" cy="111034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Cell-mediated response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67545" y="3269123"/>
            <a:ext cx="2403566" cy="111034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 Cells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77052" y="3146730"/>
            <a:ext cx="2403566" cy="111034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 Cells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284617" y="3978185"/>
            <a:ext cx="338328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85664" y="3269123"/>
            <a:ext cx="3012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These lymphocytes are </a:t>
            </a:r>
            <a:r>
              <a:rPr lang="en-US" b="1" dirty="0">
                <a:solidFill>
                  <a:schemeClr val="accent6"/>
                </a:solidFill>
              </a:rPr>
              <a:t>produced</a:t>
            </a:r>
            <a:r>
              <a:rPr lang="en-US" dirty="0"/>
              <a:t> in the </a:t>
            </a:r>
            <a:r>
              <a:rPr lang="en-US" b="1" dirty="0">
                <a:solidFill>
                  <a:schemeClr val="accent6"/>
                </a:solidFill>
              </a:rPr>
              <a:t>bone marrow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92285" y="5107577"/>
            <a:ext cx="4767943" cy="1254034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Both</a:t>
            </a:r>
            <a:r>
              <a:rPr lang="en-US" dirty="0"/>
              <a:t> of these cells are </a:t>
            </a:r>
            <a:r>
              <a:rPr lang="en-US" b="1" dirty="0">
                <a:solidFill>
                  <a:schemeClr val="accent6"/>
                </a:solidFill>
              </a:rPr>
              <a:t>found</a:t>
            </a:r>
            <a:r>
              <a:rPr lang="en-US" dirty="0"/>
              <a:t> in </a:t>
            </a:r>
            <a:r>
              <a:rPr lang="en-US" b="1" dirty="0">
                <a:solidFill>
                  <a:schemeClr val="accent6"/>
                </a:solidFill>
              </a:rPr>
              <a:t>lymphoid tissue</a:t>
            </a:r>
          </a:p>
          <a:p>
            <a:pPr algn="ctr"/>
            <a:r>
              <a:rPr lang="en-US" dirty="0"/>
              <a:t>(lymph nodes, spleen, thymus gland, tonsils)</a:t>
            </a:r>
          </a:p>
        </p:txBody>
      </p:sp>
      <p:sp>
        <p:nvSpPr>
          <p:cNvPr id="18" name="Cloud 17"/>
          <p:cNvSpPr/>
          <p:nvPr/>
        </p:nvSpPr>
        <p:spPr>
          <a:xfrm>
            <a:off x="3775166" y="167240"/>
            <a:ext cx="4328309" cy="1488333"/>
          </a:xfrm>
          <a:prstGeom prst="cloud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Specific Resistance to Infection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317966" y="1403844"/>
            <a:ext cx="457200" cy="402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977052" y="1296632"/>
            <a:ext cx="435427" cy="455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6" idx="2"/>
            <a:endCxn id="10" idx="0"/>
          </p:cNvCxnSpPr>
          <p:nvPr/>
        </p:nvCxnSpPr>
        <p:spPr>
          <a:xfrm>
            <a:off x="2769328" y="3017520"/>
            <a:ext cx="0" cy="2516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7" idx="2"/>
            <a:endCxn id="11" idx="0"/>
          </p:cNvCxnSpPr>
          <p:nvPr/>
        </p:nvCxnSpPr>
        <p:spPr>
          <a:xfrm>
            <a:off x="9178835" y="2916284"/>
            <a:ext cx="0" cy="2304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7872553" y="4257073"/>
            <a:ext cx="849081" cy="850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230879" y="4379466"/>
            <a:ext cx="857795" cy="728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721634" y="4496511"/>
            <a:ext cx="2860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Mature in the thymus gland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7200" y="4508676"/>
            <a:ext cx="2860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Mature in the bone marrow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68" y="4948328"/>
            <a:ext cx="2535169" cy="184458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21" y="4904143"/>
            <a:ext cx="2499360" cy="193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6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4" grpId="0"/>
      <p:bldP spid="17" grpId="0" animBg="1"/>
      <p:bldP spid="43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Antibody mediated immunity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477000" cy="4351338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accent6"/>
                </a:solidFill>
              </a:rPr>
              <a:t>Antigens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Any substance capable of causing a </a:t>
            </a:r>
            <a:r>
              <a:rPr lang="en-US" b="1" dirty="0">
                <a:solidFill>
                  <a:schemeClr val="accent6"/>
                </a:solidFill>
              </a:rPr>
              <a:t>specific</a:t>
            </a:r>
            <a:r>
              <a:rPr lang="en-US" dirty="0"/>
              <a:t> immune response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Usually proteins on surface of cells, viruses, fungi, or bacteria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Toxins, chemicals, drugs, foreign particles (splinter)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971" r="20242" b="3536"/>
          <a:stretch/>
        </p:blipFill>
        <p:spPr>
          <a:xfrm>
            <a:off x="7879006" y="1488380"/>
            <a:ext cx="3091961" cy="2405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592" t="2879" r="5229" b="5771"/>
          <a:stretch/>
        </p:blipFill>
        <p:spPr>
          <a:xfrm>
            <a:off x="9009185" y="3691670"/>
            <a:ext cx="2713892" cy="287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8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Antibody-mediated immunity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872" y="1690688"/>
            <a:ext cx="3700967" cy="4285243"/>
          </a:xfrm>
        </p:spPr>
        <p:txBody>
          <a:bodyPr>
            <a:normAutofit fontScale="925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accent6"/>
                </a:solidFill>
              </a:rPr>
              <a:t>Self-antigens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Large molecules produced in a person’s own body do not cause an immune response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6"/>
                </a:solidFill>
              </a:rPr>
              <a:t>Non-self antigens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Compounds that trigger an immune response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839" y="1984916"/>
            <a:ext cx="7639680" cy="350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74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470" y="1825625"/>
            <a:ext cx="5426765" cy="4351338"/>
          </a:xfrm>
        </p:spPr>
        <p:txBody>
          <a:bodyPr>
            <a:normAutofit fontScale="92500"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accent6"/>
                </a:solidFill>
              </a:rPr>
              <a:t>Antibody</a:t>
            </a:r>
            <a:br>
              <a:rPr lang="en-US" b="1" dirty="0">
                <a:solidFill>
                  <a:schemeClr val="accent6"/>
                </a:solidFill>
              </a:rPr>
            </a:br>
            <a:endParaRPr lang="en-US" b="1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accent6"/>
                </a:solidFill>
              </a:rPr>
              <a:t>Y-shaped protein</a:t>
            </a:r>
            <a:r>
              <a:rPr lang="en-US" b="1" dirty="0"/>
              <a:t> </a:t>
            </a:r>
            <a:r>
              <a:rPr lang="en-US" dirty="0"/>
              <a:t>produced in response to a non-self antigen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Belong to a group of proteins called </a:t>
            </a:r>
            <a:r>
              <a:rPr lang="en-US" b="1" dirty="0">
                <a:solidFill>
                  <a:schemeClr val="accent6"/>
                </a:solidFill>
              </a:rPr>
              <a:t>immunoglobulins (</a:t>
            </a:r>
            <a:r>
              <a:rPr lang="en-US" b="1" dirty="0">
                <a:solidFill>
                  <a:schemeClr val="accent6"/>
                </a:solidFill>
                <a:latin typeface="Times New Roman" charset="0"/>
                <a:ea typeface="Times New Roman" charset="0"/>
                <a:cs typeface="Times New Roman" charset="0"/>
              </a:rPr>
              <a:t>Ig</a:t>
            </a:r>
            <a:r>
              <a:rPr lang="en-US" b="1" dirty="0">
                <a:solidFill>
                  <a:schemeClr val="accent6"/>
                </a:solidFill>
              </a:rPr>
              <a:t>)</a:t>
            </a:r>
            <a:br>
              <a:rPr lang="en-US" b="1" dirty="0">
                <a:solidFill>
                  <a:schemeClr val="accent6"/>
                </a:solidFill>
              </a:rPr>
            </a:br>
            <a:endParaRPr lang="en-US" b="1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Antibodies can bind </a:t>
            </a:r>
            <a:r>
              <a:rPr lang="en-US" b="1" dirty="0">
                <a:solidFill>
                  <a:schemeClr val="accent6"/>
                </a:solidFill>
              </a:rPr>
              <a:t>specifically</a:t>
            </a:r>
            <a:r>
              <a:rPr lang="en-US" dirty="0"/>
              <a:t> to active sites on its corresponding antigen </a:t>
            </a:r>
            <a:r>
              <a:rPr lang="en-US" dirty="0">
                <a:solidFill>
                  <a:schemeClr val="accent2"/>
                </a:solidFill>
              </a:rPr>
              <a:t>(</a:t>
            </a:r>
            <a:r>
              <a:rPr lang="en-US" b="1" dirty="0">
                <a:solidFill>
                  <a:schemeClr val="accent2"/>
                </a:solidFill>
              </a:rPr>
              <a:t>antigen-antibody complex)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6470" y="500062"/>
            <a:ext cx="10515600" cy="1325563"/>
          </a:xfrm>
        </p:spPr>
        <p:txBody>
          <a:bodyPr/>
          <a:lstStyle/>
          <a:p>
            <a:r>
              <a:rPr lang="en-US" b="1" dirty="0"/>
              <a:t>Antibody-mediated immunity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3235" y="1825625"/>
            <a:ext cx="6019800" cy="411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0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7" y="263636"/>
            <a:ext cx="9095015" cy="6272929"/>
          </a:xfrm>
        </p:spPr>
      </p:pic>
      <p:sp>
        <p:nvSpPr>
          <p:cNvPr id="12" name="Oval 11"/>
          <p:cNvSpPr/>
          <p:nvPr/>
        </p:nvSpPr>
        <p:spPr>
          <a:xfrm>
            <a:off x="7804703" y="3658517"/>
            <a:ext cx="1080880" cy="992995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16417" y="391417"/>
            <a:ext cx="4998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Non-self/foreign antigen reaches lymphoid tissue and activate B-lymphocytes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54"/>
          <a:stretch/>
        </p:blipFill>
        <p:spPr>
          <a:xfrm rot="3980033">
            <a:off x="9779658" y="2242288"/>
            <a:ext cx="1975764" cy="20756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01462">
            <a:off x="9197571" y="3535076"/>
            <a:ext cx="820134" cy="70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8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719</Words>
  <Application>Microsoft Macintosh PowerPoint</Application>
  <PresentationFormat>Widescreen</PresentationFormat>
  <Paragraphs>128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Specific Resistance to Infection </vt:lpstr>
      <vt:lpstr>White blood cells (leukocytes) </vt:lpstr>
      <vt:lpstr>The difference between leukocytes and lymphocytes</vt:lpstr>
      <vt:lpstr>True </vt:lpstr>
      <vt:lpstr>PowerPoint Presentation</vt:lpstr>
      <vt:lpstr>Antibody mediated immunity </vt:lpstr>
      <vt:lpstr>Antibody-mediated immunity</vt:lpstr>
      <vt:lpstr>Antibody-mediated immunity</vt:lpstr>
      <vt:lpstr>PowerPoint Presentation</vt:lpstr>
      <vt:lpstr>Antibody-mediated immunity</vt:lpstr>
      <vt:lpstr>PowerPoint Presentation</vt:lpstr>
      <vt:lpstr>How do antibodies work?  </vt:lpstr>
      <vt:lpstr>Primary vs. Secondary Response</vt:lpstr>
      <vt:lpstr>Apply your knowledge </vt:lpstr>
      <vt:lpstr>Why do people tend to get fewer colds as they get older?</vt:lpstr>
      <vt:lpstr>Apply your knowledge</vt:lpstr>
      <vt:lpstr>Cell-mediated immunity </vt:lpstr>
      <vt:lpstr>Cell-mediated immunity</vt:lpstr>
      <vt:lpstr>Cell-mediated immunity</vt:lpstr>
      <vt:lpstr>Cell-mediated immunity</vt:lpstr>
      <vt:lpstr>PowerPoint Presentation</vt:lpstr>
      <vt:lpstr>Relate these pictures to content you we have just covered! </vt:lpstr>
      <vt:lpstr>Immune system Part 2: Crash course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Specific Resistance to Infection </dc:title>
  <dc:creator>Microsoft Office User</dc:creator>
  <cp:lastModifiedBy>TU Thanh [John Forrest Secondary College]</cp:lastModifiedBy>
  <cp:revision>41</cp:revision>
  <dcterms:created xsi:type="dcterms:W3CDTF">2018-05-03T13:21:48Z</dcterms:created>
  <dcterms:modified xsi:type="dcterms:W3CDTF">2019-05-03T06:56:52Z</dcterms:modified>
</cp:coreProperties>
</file>